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13"/>
      <p:bold r:id="rId14"/>
      <p:italic r:id="rId15"/>
      <p:boldItalic r:id="rId16"/>
    </p:embeddedFont>
    <p:embeddedFont>
      <p:font typeface="PT Sans Narrow" panose="020B0506020203020204" pitchFamily="34" charset="-18"/>
      <p:regular r:id="rId17"/>
      <p:bold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b7d312d9fd_0_2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b7d312d9fd_0_2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b7d312d9f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b7d312d9f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b7d312d9fd_0_1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b7d312d9fd_0_1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b7d312d9fd_0_2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b7d312d9fd_0_2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b94327943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b94327943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b7d312d9fd_0_2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b7d312d9fd_0_2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b943279435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b943279435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b943279435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b943279435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b7d312d9fd_0_2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b7d312d9fd_0_2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272088" y="1540050"/>
            <a:ext cx="8599800" cy="181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Systemy rozpoznawania mowy i obrazu - Projekt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 </a:t>
            </a: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System rozpoznawania logo i marek </a:t>
            </a:r>
            <a:endParaRPr sz="2000"/>
          </a:p>
        </p:txBody>
      </p:sp>
      <p:pic>
        <p:nvPicPr>
          <p:cNvPr id="67" name="Google Shape;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0463" y="0"/>
            <a:ext cx="1403075" cy="9492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/>
        </p:nvSpPr>
        <p:spPr>
          <a:xfrm>
            <a:off x="0" y="4246375"/>
            <a:ext cx="38706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Skład zespołu:</a:t>
            </a:r>
            <a:endParaRPr sz="10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Łukasz Wiktorowicz, 094136 </a:t>
            </a:r>
            <a:endParaRPr sz="10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Kacper Gawin, 094034</a:t>
            </a:r>
            <a:endParaRPr sz="10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69" name="Google Shape;69;p13"/>
          <p:cNvSpPr txBox="1"/>
          <p:nvPr/>
        </p:nvSpPr>
        <p:spPr>
          <a:xfrm>
            <a:off x="6144000" y="4171625"/>
            <a:ext cx="30000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Kierunek/specjalność: </a:t>
            </a:r>
            <a:r>
              <a:rPr lang="en" sz="1000"/>
              <a:t>Informatyka/Grafika komputerowa </a:t>
            </a:r>
            <a:endParaRPr sz="10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Studia:</a:t>
            </a:r>
            <a:r>
              <a:rPr lang="en" sz="1000"/>
              <a:t> stacjonarne </a:t>
            </a:r>
            <a:endParaRPr sz="10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Numer grupy:</a:t>
            </a:r>
            <a:r>
              <a:rPr lang="en" sz="1000"/>
              <a:t> 4ID13B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" sz="3200">
                <a:solidFill>
                  <a:srgbClr val="EF6C00"/>
                </a:solidFill>
              </a:rPr>
              <a:t>Przyszłość</a:t>
            </a:r>
            <a:endParaRPr sz="3200">
              <a:solidFill>
                <a:srgbClr val="EF6C00"/>
              </a:solidFill>
            </a:endParaRPr>
          </a:p>
        </p:txBody>
      </p:sp>
      <p:sp>
        <p:nvSpPr>
          <p:cNvPr id="129" name="Google Shape;129;p2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5556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50" b="1">
                <a:solidFill>
                  <a:srgbClr val="EF6C00"/>
                </a:solidFill>
                <a:latin typeface="Arial"/>
                <a:ea typeface="Arial"/>
                <a:cs typeface="Arial"/>
                <a:sym typeface="Arial"/>
              </a:rPr>
              <a:t>Możliwe kierunki rozwoju:</a:t>
            </a:r>
            <a:endParaRPr sz="1200" b="1">
              <a:solidFill>
                <a:srgbClr val="EF6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dodanie większej liczby marek i danych treningowych</a:t>
            </a:r>
            <a:endParaRPr sz="12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dalsze dostrajanie parametrów modelu</a:t>
            </a:r>
            <a:endParaRPr sz="12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stworzenie aplikacji mobilnej</a:t>
            </a:r>
            <a:endParaRPr sz="12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zastosowanie systemu w szerszej analizie obrazów</a:t>
            </a:r>
            <a:endParaRPr sz="12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  <a:buNone/>
            </a:pPr>
            <a:endParaRPr>
              <a:solidFill>
                <a:srgbClr val="EF6C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Jaki problem rozwiązuje projekt?</a:t>
            </a:r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body" idx="1"/>
          </p:nvPr>
        </p:nvSpPr>
        <p:spPr>
          <a:xfrm>
            <a:off x="391625" y="1811125"/>
            <a:ext cx="3999900" cy="22128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W wielu sytuacjach istnieje potrzeba automatycznego rozpoznawania marek widocznych na zdjęciach lub nagraniach wideo. Ręczna analiza takich materiałów jest czasochłonna, kosztowna i podatna na błędy, szczególnie gdy liczba danych jest bardzo duża.</a:t>
            </a:r>
            <a:endParaRPr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55000"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50" b="1">
                <a:solidFill>
                  <a:srgbClr val="EF6C00"/>
                </a:solidFill>
                <a:latin typeface="Arial"/>
                <a:ea typeface="Arial"/>
                <a:cs typeface="Arial"/>
                <a:sym typeface="Arial"/>
              </a:rPr>
              <a:t>Przykładowe sytuacje:</a:t>
            </a:r>
            <a:endParaRPr sz="2050" b="1">
              <a:solidFill>
                <a:srgbClr val="EF6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4322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●"/>
            </a:pPr>
            <a:r>
              <a:rPr lang="en" sz="188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analiza tysięcy zdjęć publikowanych w internecie i mediach społecznościowych</a:t>
            </a:r>
            <a:endParaRPr sz="1881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432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●"/>
            </a:pPr>
            <a:r>
              <a:rPr lang="en" sz="188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monitoring materiałów reklamowych i promocyjnych</a:t>
            </a:r>
            <a:endParaRPr sz="1881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432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●"/>
            </a:pPr>
            <a:r>
              <a:rPr lang="en" sz="188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nagrania z kamer monitoringu lub wydarzeń publicznych</a:t>
            </a:r>
            <a:endParaRPr sz="1881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50" b="1">
                <a:solidFill>
                  <a:srgbClr val="EF6C00"/>
                </a:solidFill>
                <a:latin typeface="Arial"/>
                <a:ea typeface="Arial"/>
                <a:cs typeface="Arial"/>
                <a:sym typeface="Arial"/>
              </a:rPr>
              <a:t>Dlaczego to problem:</a:t>
            </a:r>
            <a:endParaRPr sz="2050" b="1">
              <a:solidFill>
                <a:srgbClr val="EF6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4957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●"/>
            </a:pPr>
            <a:r>
              <a:rPr lang="en" sz="19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człowiek musi poświęcić dużo czasu na ręczne sprawdzanie</a:t>
            </a:r>
            <a:endParaRPr sz="19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495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●"/>
            </a:pPr>
            <a:r>
              <a:rPr lang="en" sz="19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łatwo o pomyłki przy dużej liczbie danych</a:t>
            </a:r>
            <a:endParaRPr sz="19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495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●"/>
            </a:pPr>
            <a:r>
              <a:rPr lang="en" sz="19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proces nie skaluje się przy rosnącej liczbie obrazów</a:t>
            </a:r>
            <a:endParaRPr sz="19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EF6C00"/>
                </a:solidFill>
              </a:rPr>
              <a:t>Dla kogo i po co jest to rozwiązanie? </a:t>
            </a:r>
            <a:endParaRPr sz="3200">
              <a:solidFill>
                <a:srgbClr val="EF6C00"/>
              </a:solidFill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System rozpoznawania logotypów może być użyteczny dla różnych grup użytkowników, nie tylko osób technicznych.</a:t>
            </a:r>
            <a:endParaRPr sz="12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9085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●"/>
            </a:pPr>
            <a:r>
              <a:rPr lang="en" sz="1200" b="1">
                <a:solidFill>
                  <a:srgbClr val="EF6C00"/>
                </a:solidFill>
                <a:latin typeface="Arial"/>
                <a:ea typeface="Arial"/>
                <a:cs typeface="Arial"/>
                <a:sym typeface="Arial"/>
              </a:rPr>
              <a:t>Firmy marketingowe i analityczne</a:t>
            </a:r>
            <a:br>
              <a:rPr lang="en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– automatyczna analiza widoczności marek na zdjęciach i nagraniach</a:t>
            </a:r>
            <a:endParaRPr sz="12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908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●"/>
            </a:pPr>
            <a:r>
              <a:rPr lang="en" sz="1200" b="1">
                <a:solidFill>
                  <a:srgbClr val="EF6C00"/>
                </a:solidFill>
                <a:latin typeface="Arial"/>
                <a:ea typeface="Arial"/>
                <a:cs typeface="Arial"/>
                <a:sym typeface="Arial"/>
              </a:rPr>
              <a:t>Media i agencje reklamowe</a:t>
            </a:r>
            <a:br>
              <a:rPr lang="en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– monitoring materiałów promocyjnych i reklamowych</a:t>
            </a:r>
            <a:endParaRPr sz="12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908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●"/>
            </a:pPr>
            <a:r>
              <a:rPr lang="en" sz="1200" b="1">
                <a:solidFill>
                  <a:srgbClr val="EF6C00"/>
                </a:solidFill>
                <a:latin typeface="Arial"/>
                <a:ea typeface="Arial"/>
                <a:cs typeface="Arial"/>
                <a:sym typeface="Arial"/>
              </a:rPr>
              <a:t>Firmy dbające o ochronę marek</a:t>
            </a:r>
            <a:br>
              <a:rPr lang="en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– wykrywanie nieautoryzowanego użycia logotypów</a:t>
            </a:r>
            <a:endParaRPr sz="12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908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●"/>
            </a:pPr>
            <a:r>
              <a:rPr lang="en" sz="1200" b="1">
                <a:solidFill>
                  <a:srgbClr val="EF6C00"/>
                </a:solidFill>
                <a:latin typeface="Arial"/>
                <a:ea typeface="Arial"/>
                <a:cs typeface="Arial"/>
                <a:sym typeface="Arial"/>
              </a:rPr>
              <a:t>Zwykli użytkownicy</a:t>
            </a:r>
            <a:br>
              <a:rPr lang="en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– szybkie rozpoznanie restauracji na podstawie zdjęcia lub obrazu z kamery</a:t>
            </a:r>
            <a:endParaRPr sz="12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  <a:buNone/>
            </a:pPr>
            <a:endParaRPr>
              <a:solidFill>
                <a:srgbClr val="212121"/>
              </a:solidFill>
            </a:endParaRPr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50" b="1">
                <a:solidFill>
                  <a:srgbClr val="EF6C00"/>
                </a:solidFill>
                <a:latin typeface="Arial"/>
                <a:ea typeface="Arial"/>
                <a:cs typeface="Arial"/>
                <a:sym typeface="Arial"/>
              </a:rPr>
              <a:t>Dlaczego to potrzebne:</a:t>
            </a:r>
            <a:endParaRPr sz="1350" b="1">
              <a:solidFill>
                <a:srgbClr val="EF6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użytkownik nie musi znać logotypów ani marek</a:t>
            </a:r>
            <a:endParaRPr sz="12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system działa automatycznie i szybko</a:t>
            </a:r>
            <a:endParaRPr sz="12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eliminuje błędy wynikające z ręcznej analizy</a:t>
            </a:r>
            <a:endParaRPr sz="12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może pracować na dużej liczbie danych</a:t>
            </a:r>
            <a:endParaRPr>
              <a:solidFill>
                <a:srgbClr val="21212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11700" y="224275"/>
            <a:ext cx="8569800" cy="6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EF6C00"/>
                </a:solidFill>
              </a:rPr>
              <a:t>Zastosowane rozwiązanie</a:t>
            </a:r>
            <a:endParaRPr sz="3200">
              <a:solidFill>
                <a:srgbClr val="EF6C00"/>
              </a:solidFill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311700" y="2391475"/>
            <a:ext cx="3999900" cy="21774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5556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50" b="1">
                <a:solidFill>
                  <a:srgbClr val="EF6C00"/>
                </a:solidFill>
                <a:latin typeface="Arial"/>
                <a:ea typeface="Arial"/>
                <a:cs typeface="Arial"/>
                <a:sym typeface="Arial"/>
              </a:rPr>
              <a:t>Jak działa system:</a:t>
            </a:r>
            <a:endParaRPr sz="1350" b="1">
              <a:solidFill>
                <a:srgbClr val="EF6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użytkownik wczytuje obraz lub korzysta z kamery</a:t>
            </a:r>
            <a:endParaRPr sz="12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obraz jest automatycznie przetwarzany</a:t>
            </a:r>
            <a:endParaRPr sz="12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system rozpoznaje logotyp i wskazuje markę</a:t>
            </a:r>
            <a:endParaRPr sz="12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wyświetlany jest najbardziej prawdopodobny wynik</a:t>
            </a:r>
            <a:endParaRPr sz="12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body" idx="2"/>
          </p:nvPr>
        </p:nvSpPr>
        <p:spPr>
          <a:xfrm>
            <a:off x="4832400" y="2391475"/>
            <a:ext cx="3999900" cy="21774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5556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50" b="1">
                <a:solidFill>
                  <a:srgbClr val="EF6C00"/>
                </a:solidFill>
                <a:latin typeface="Arial"/>
                <a:ea typeface="Arial"/>
                <a:cs typeface="Arial"/>
                <a:sym typeface="Arial"/>
              </a:rPr>
              <a:t>Zastosowane podejście:</a:t>
            </a:r>
            <a:endParaRPr sz="1350" b="1">
              <a:solidFill>
                <a:srgbClr val="EF6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wykorzystano konwolucyjną sieć neuronową CNN</a:t>
            </a:r>
            <a:endParaRPr sz="12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model był trenowany na zbiorze obrazów logotypów</a:t>
            </a:r>
            <a:endParaRPr sz="12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91" name="Google Shape;91;p16"/>
          <p:cNvSpPr txBox="1"/>
          <p:nvPr/>
        </p:nvSpPr>
        <p:spPr>
          <a:xfrm>
            <a:off x="309300" y="1077125"/>
            <a:ext cx="8525400" cy="16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 ramach projektu zaprojektowano i zaimplementowano system automatycznego rozpoznawania logotypów marek restauracyjnych na podstawie obrazów. System wykorzystuje metody uczenia maszynowego do analizy obrazu i klasyfikacji widocznych logotypów.</a:t>
            </a:r>
            <a:endParaRPr/>
          </a:p>
          <a:p>
            <a:pPr marL="0" lvl="0" indent="0" algn="l" rtl="0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highlight>
                <a:srgbClr val="212121"/>
              </a:highlight>
            </a:endParaRPr>
          </a:p>
          <a:p>
            <a:pPr marL="0" lvl="0" indent="0" algn="l" rtl="0">
              <a:lnSpc>
                <a:spcPct val="14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sz="1200">
              <a:solidFill>
                <a:schemeClr val="lt1"/>
              </a:solidFill>
              <a:highlight>
                <a:srgbClr val="212121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55556"/>
              </a:lnSpc>
              <a:spcBef>
                <a:spcPts val="1200"/>
              </a:spcBef>
              <a:spcAft>
                <a:spcPts val="300"/>
              </a:spcAft>
              <a:buNone/>
            </a:pPr>
            <a:r>
              <a:rPr lang="en" sz="3200">
                <a:solidFill>
                  <a:srgbClr val="EF6C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Stack technologiczny</a:t>
            </a:r>
            <a:endParaRPr sz="3200">
              <a:solidFill>
                <a:srgbClr val="EF6C00"/>
              </a:solidFill>
              <a:highlight>
                <a:schemeClr val="lt1"/>
              </a:highlight>
            </a:endParaRPr>
          </a:p>
        </p:txBody>
      </p:sp>
      <p:sp>
        <p:nvSpPr>
          <p:cNvPr id="97" name="Google Shape;97;p17"/>
          <p:cNvSpPr txBox="1">
            <a:spLocks noGrp="1"/>
          </p:cNvSpPr>
          <p:nvPr>
            <p:ph type="body" idx="1"/>
          </p:nvPr>
        </p:nvSpPr>
        <p:spPr>
          <a:xfrm>
            <a:off x="311700" y="1061600"/>
            <a:ext cx="8749200" cy="40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53" b="1">
                <a:solidFill>
                  <a:srgbClr val="EF6C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Język programowania</a:t>
            </a:r>
            <a:endParaRPr sz="1853" b="1">
              <a:solidFill>
                <a:srgbClr val="EF6C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293319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●"/>
            </a:pPr>
            <a:r>
              <a:rPr lang="en" sz="1853">
                <a:solidFill>
                  <a:srgbClr val="21212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Python – główny język użyty do implementacji projektu, trenowania modelu oraz stworzenia aplikacji demonstracyjnej.</a:t>
            </a:r>
            <a:endParaRPr sz="1853">
              <a:solidFill>
                <a:srgbClr val="21212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53" b="1">
                <a:solidFill>
                  <a:srgbClr val="EF6C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Framework / biblioteki do uczenia maszynowego</a:t>
            </a:r>
            <a:endParaRPr sz="1853" b="1">
              <a:solidFill>
                <a:srgbClr val="EF6C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293319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●"/>
            </a:pPr>
            <a:r>
              <a:rPr lang="en" sz="1853">
                <a:solidFill>
                  <a:srgbClr val="21212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TensorFlow – framework do budowy i trenowania modeli uczenia maszynowego.</a:t>
            </a:r>
            <a:endParaRPr sz="1853">
              <a:solidFill>
                <a:srgbClr val="21212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29331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●"/>
            </a:pPr>
            <a:r>
              <a:rPr lang="en" sz="1853">
                <a:solidFill>
                  <a:srgbClr val="21212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Keras – wysokopoziomowe API wchodzące w skład TensorFlow, ułatwiające tworzenie sieci neuronowych.</a:t>
            </a:r>
            <a:endParaRPr sz="1853">
              <a:solidFill>
                <a:srgbClr val="21212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53" b="1">
                <a:solidFill>
                  <a:srgbClr val="EF6C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Biblioteki do przetwarzania danych i obrazu</a:t>
            </a:r>
            <a:endParaRPr sz="1853" b="1">
              <a:solidFill>
                <a:srgbClr val="EF6C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293319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●"/>
            </a:pPr>
            <a:r>
              <a:rPr lang="en" sz="1853">
                <a:solidFill>
                  <a:srgbClr val="21212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OpenCV – biblioteka do wczytywania i wstępnego przetwarzania obrazów oraz obsługi kamery.</a:t>
            </a:r>
            <a:endParaRPr sz="1853">
              <a:solidFill>
                <a:srgbClr val="21212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29331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●"/>
            </a:pPr>
            <a:r>
              <a:rPr lang="en" sz="1853">
                <a:solidFill>
                  <a:srgbClr val="21212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NumPy – biblioteka do obliczeń numerycznych i operacji na macierzach.</a:t>
            </a:r>
            <a:endParaRPr sz="1853">
              <a:solidFill>
                <a:srgbClr val="21212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53" b="1">
                <a:solidFill>
                  <a:srgbClr val="EF6C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Biblioteki do wizualizacji wyników</a:t>
            </a:r>
            <a:endParaRPr sz="1853" b="1">
              <a:solidFill>
                <a:srgbClr val="EF6C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293319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●"/>
            </a:pPr>
            <a:r>
              <a:rPr lang="en" sz="1853">
                <a:solidFill>
                  <a:srgbClr val="21212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Matplotlib – tworzenie wykresów i prezentacja wyników.</a:t>
            </a:r>
            <a:endParaRPr sz="1853">
              <a:solidFill>
                <a:srgbClr val="21212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29331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●"/>
            </a:pPr>
            <a:r>
              <a:rPr lang="en" sz="1853">
                <a:solidFill>
                  <a:srgbClr val="21212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Seaborn – wizualizacja macierzy pomyłek (confusion matrix).</a:t>
            </a:r>
            <a:endParaRPr sz="1853">
              <a:solidFill>
                <a:srgbClr val="21212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53" b="1">
                <a:solidFill>
                  <a:srgbClr val="EF6C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Interfejs użytkownika</a:t>
            </a:r>
            <a:endParaRPr sz="1853" b="1">
              <a:solidFill>
                <a:srgbClr val="EF6C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293319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●"/>
            </a:pPr>
            <a:r>
              <a:rPr lang="en" sz="1853">
                <a:solidFill>
                  <a:srgbClr val="21212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Tkinter – biblioteka do stworzenia graficznego interfejsu aplikacji demonstracyjnej.</a:t>
            </a:r>
            <a:endParaRPr sz="1853" b="1">
              <a:solidFill>
                <a:srgbClr val="21212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  <a:buNone/>
            </a:pPr>
            <a:endParaRPr>
              <a:solidFill>
                <a:srgbClr val="EF6C00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266850" y="4525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50">
                <a:solidFill>
                  <a:srgbClr val="EF6C00"/>
                </a:solidFill>
              </a:rPr>
              <a:t>Wyniki i skuteczność systemu</a:t>
            </a:r>
            <a:endParaRPr sz="3550">
              <a:solidFill>
                <a:srgbClr val="EF6C00"/>
              </a:solidFill>
            </a:endParaRPr>
          </a:p>
          <a:p>
            <a:pPr marL="0" lvl="0" indent="0" algn="l" rtl="0">
              <a:lnSpc>
                <a:spcPct val="140000"/>
              </a:lnSpc>
              <a:spcBef>
                <a:spcPts val="300"/>
              </a:spcBef>
              <a:spcAft>
                <a:spcPts val="300"/>
              </a:spcAft>
              <a:buNone/>
            </a:pPr>
            <a:br>
              <a:rPr lang="en" sz="1500">
                <a:solidFill>
                  <a:srgbClr val="EF6C00"/>
                </a:solidFill>
                <a:latin typeface="Arial"/>
                <a:ea typeface="Arial"/>
                <a:cs typeface="Arial"/>
                <a:sym typeface="Arial"/>
              </a:rPr>
            </a:br>
            <a:endParaRPr sz="1500">
              <a:solidFill>
                <a:srgbClr val="EF6C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>
            <a:off x="311700" y="1054125"/>
            <a:ext cx="3999900" cy="40893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77500"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50" b="1">
                <a:solidFill>
                  <a:srgbClr val="EF6C00"/>
                </a:solidFill>
                <a:latin typeface="Arial"/>
                <a:ea typeface="Arial"/>
                <a:cs typeface="Arial"/>
                <a:sym typeface="Arial"/>
              </a:rPr>
              <a:t>Obserwacje:</a:t>
            </a:r>
            <a:endParaRPr sz="1350" b="1">
              <a:solidFill>
                <a:srgbClr val="EF6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87655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●"/>
            </a:pPr>
            <a:r>
              <a:rPr lang="en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wysoka skuteczność rozpoznawania dla większości klas</a:t>
            </a:r>
            <a:endParaRPr sz="12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8765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●"/>
            </a:pPr>
            <a:r>
              <a:rPr lang="en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brak poważnych problemów z całkowicie błędną klasyfikacją</a:t>
            </a:r>
            <a:endParaRPr sz="12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8765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●"/>
            </a:pPr>
            <a:r>
              <a:rPr lang="en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pojedyncze pomyłki występują głównie między wizualnie podobnymi logotypami</a:t>
            </a:r>
            <a:endParaRPr sz="12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5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Analiza:</a:t>
            </a:r>
            <a:endParaRPr sz="1350" b="1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87655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●"/>
            </a:pPr>
            <a:r>
              <a:rPr lang="en" sz="1200">
                <a:solidFill>
                  <a:srgbClr val="21212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model dobrze nauczył się cech charakterystycznych logotypów</a:t>
            </a:r>
            <a:endParaRPr sz="1200">
              <a:solidFill>
                <a:srgbClr val="21212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28765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●"/>
            </a:pPr>
            <a:r>
              <a:rPr lang="en" sz="1200">
                <a:solidFill>
                  <a:srgbClr val="21212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system w większości przypadków poprawnie generalizuje na dane wcześniej niewidziane, choć w przypadku klas słabiej reprezentowanych w zbiorze treningowym dokładność jest niższa,</a:t>
            </a:r>
            <a:endParaRPr sz="1200">
              <a:solidFill>
                <a:srgbClr val="21212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28765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●"/>
            </a:pPr>
            <a:r>
              <a:rPr lang="en" sz="1200">
                <a:solidFill>
                  <a:srgbClr val="21212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uzyskane wyniki potwierdzają zasadność zastosowanego podejścia, jednak wskazują również, że dalsze zwiększenie liczby danych oraz ich lepsze zbalansowanie mogłoby dodatkowo poprawić skuteczność modelu i ograniczyć liczbę pomyłek.</a:t>
            </a:r>
            <a:endParaRPr sz="1200">
              <a:solidFill>
                <a:srgbClr val="21212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  <a:buNone/>
            </a:pPr>
            <a:endParaRPr>
              <a:solidFill>
                <a:srgbClr val="EF6C00"/>
              </a:solidFill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2400" y="1301379"/>
            <a:ext cx="3999900" cy="359478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Rozpoznawanie logo ze zdjęcia</a:t>
            </a:r>
            <a:endParaRPr/>
          </a:p>
        </p:txBody>
      </p:sp>
      <p:pic>
        <p:nvPicPr>
          <p:cNvPr id="2" name="zdjecie">
            <a:hlinkClick r:id="" action="ppaction://media"/>
            <a:extLst>
              <a:ext uri="{FF2B5EF4-FFF2-40B4-BE49-F238E27FC236}">
                <a16:creationId xmlns:a16="http://schemas.microsoft.com/office/drawing/2014/main" id="{5ACA30FC-01A3-51BF-315E-3ED95BE107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99553" y="767339"/>
            <a:ext cx="4744894" cy="43761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Rozpoznawanie logo w czasie rzeczywistym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kamera">
            <a:hlinkClick r:id="" action="ppaction://media"/>
            <a:extLst>
              <a:ext uri="{FF2B5EF4-FFF2-40B4-BE49-F238E27FC236}">
                <a16:creationId xmlns:a16="http://schemas.microsoft.com/office/drawing/2014/main" id="{B93ABCE2-DB89-A975-2D07-61B698079F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3650" y="793341"/>
            <a:ext cx="4716700" cy="43501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EF6C00"/>
                </a:solidFill>
              </a:rPr>
              <a:t>Wnioski </a:t>
            </a:r>
            <a:endParaRPr sz="3200">
              <a:solidFill>
                <a:srgbClr val="EF6C00"/>
              </a:solidFill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rgbClr val="EF6C00"/>
              </a:solidFill>
            </a:endParaRPr>
          </a:p>
        </p:txBody>
      </p:sp>
      <p:sp>
        <p:nvSpPr>
          <p:cNvPr id="122" name="Google Shape;122;p21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50" b="1">
                <a:solidFill>
                  <a:srgbClr val="EF6C00"/>
                </a:solidFill>
                <a:latin typeface="Arial"/>
                <a:ea typeface="Arial"/>
                <a:cs typeface="Arial"/>
                <a:sym typeface="Arial"/>
              </a:rPr>
              <a:t>Wnioski:</a:t>
            </a:r>
            <a:endParaRPr sz="1350" b="1">
              <a:solidFill>
                <a:srgbClr val="EF6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zrealizowany system poprawnie rozpoznaje logotypy marek restauracyjnych</a:t>
            </a:r>
            <a:endParaRPr sz="12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zastosowane podejście oparte na sieciach neuronowych okazało się skuteczne</a:t>
            </a:r>
            <a:endParaRPr sz="12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projekt spełnił założone cele funkcjonalne i jakościowe</a:t>
            </a:r>
            <a:endParaRPr sz="12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rozwiązanie może być wykorzystywane w praktycznych zastosowaniach</a:t>
            </a:r>
            <a:endParaRPr sz="12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  <a:buNone/>
            </a:pPr>
            <a:endParaRPr>
              <a:solidFill>
                <a:srgbClr val="EF6C00"/>
              </a:solidFill>
            </a:endParaRPr>
          </a:p>
        </p:txBody>
      </p:sp>
      <p:sp>
        <p:nvSpPr>
          <p:cNvPr id="123" name="Google Shape;123;p21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50" b="1">
                <a:solidFill>
                  <a:srgbClr val="EF6C00"/>
                </a:solidFill>
                <a:latin typeface="Arial"/>
                <a:ea typeface="Arial"/>
                <a:cs typeface="Arial"/>
                <a:sym typeface="Arial"/>
              </a:rPr>
              <a:t>Ograniczenia:</a:t>
            </a:r>
            <a:endParaRPr sz="1350" b="1">
              <a:solidFill>
                <a:srgbClr val="EF6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liczba rozpoznawanych marek jest ograniczona</a:t>
            </a:r>
            <a:endParaRPr sz="12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skuteczność zależy od jakości i różnorodności danych uczących</a:t>
            </a:r>
            <a:endParaRPr sz="12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pojedyncze pomyłki pojawiają się głównie dla wizualnie podobnych logotypów oraz w przypadkach, gdy tło obrazu jest złożone lub zakłóca widoczność samego znaku.</a:t>
            </a:r>
            <a:endParaRPr sz="12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  <a:buNone/>
            </a:pPr>
            <a:endParaRPr>
              <a:solidFill>
                <a:srgbClr val="EF6C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617</Words>
  <Application>Microsoft Office PowerPoint</Application>
  <PresentationFormat>Pokaz na ekranie (16:9)</PresentationFormat>
  <Paragraphs>84</Paragraphs>
  <Slides>10</Slides>
  <Notes>10</Notes>
  <HiddenSlides>0</HiddenSlides>
  <MMClips>2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10</vt:i4>
      </vt:variant>
    </vt:vector>
  </HeadingPairs>
  <TitlesOfParts>
    <vt:vector size="14" baseType="lpstr">
      <vt:lpstr>Arial</vt:lpstr>
      <vt:lpstr>Open Sans</vt:lpstr>
      <vt:lpstr>PT Sans Narrow</vt:lpstr>
      <vt:lpstr>Tropic</vt:lpstr>
      <vt:lpstr>Systemy rozpoznawania mowy i obrazu - Projekt     System rozpoznawania logo i marek </vt:lpstr>
      <vt:lpstr>Jaki problem rozwiązuje projekt?</vt:lpstr>
      <vt:lpstr>Dla kogo i po co jest to rozwiązanie? </vt:lpstr>
      <vt:lpstr>Zastosowane rozwiązanie </vt:lpstr>
      <vt:lpstr>Stack technologiczny</vt:lpstr>
      <vt:lpstr>Wyniki i skuteczność systemu  </vt:lpstr>
      <vt:lpstr>Rozpoznawanie logo ze zdjęcia</vt:lpstr>
      <vt:lpstr>Rozpoznawanie logo w czasie rzeczywistym </vt:lpstr>
      <vt:lpstr>Wnioski  </vt:lpstr>
      <vt:lpstr>Przyszłość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Kacper Gawin</cp:lastModifiedBy>
  <cp:revision>2</cp:revision>
  <dcterms:modified xsi:type="dcterms:W3CDTF">2026-01-20T16:38:24Z</dcterms:modified>
</cp:coreProperties>
</file>